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anum Myeongjo Bold" charset="1" panose="02020603020101020101"/>
      <p:regular r:id="rId10"/>
    </p:embeddedFont>
    <p:embeddedFont>
      <p:font typeface="Open Sauce Light" charset="1" panose="00000400000000000000"/>
      <p:regular r:id="rId11"/>
    </p:embeddedFont>
    <p:embeddedFont>
      <p:font typeface="Open Sauce Light Bold" charset="1" panose="00000600000000000000"/>
      <p:regular r:id="rId12"/>
    </p:embeddedFont>
    <p:embeddedFont>
      <p:font typeface="Open Sauce Light Italics" charset="1" panose="00000400000000000000"/>
      <p:regular r:id="rId13"/>
    </p:embeddedFont>
    <p:embeddedFont>
      <p:font typeface="Open Sauce Light Bold Italics" charset="1" panose="00000600000000000000"/>
      <p:regular r:id="rId14"/>
    </p:embeddedFont>
    <p:embeddedFont>
      <p:font typeface="Open Sauce SemiBold" charset="1" panose="00000700000000000000"/>
      <p:regular r:id="rId15"/>
    </p:embeddedFont>
    <p:embeddedFont>
      <p:font typeface="Open Sauce SemiBold Bold" charset="1" panose="00000A00000000000000"/>
      <p:regular r:id="rId16"/>
    </p:embeddedFont>
    <p:embeddedFont>
      <p:font typeface="Open Sauce SemiBold Italics" charset="1" panose="00000700000000000000"/>
      <p:regular r:id="rId17"/>
    </p:embeddedFont>
    <p:embeddedFont>
      <p:font typeface="Open Sauce SemiBold Bold Italics" charset="1" panose="00000A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28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B0E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9139226" y="-6184149"/>
            <a:ext cx="9549" cy="16230600"/>
          </a:xfrm>
          <a:prstGeom prst="rect">
            <a:avLst/>
          </a:prstGeom>
          <a:solidFill>
            <a:srgbClr val="EDEADE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28700" y="9320669"/>
            <a:ext cx="518740" cy="149378"/>
            <a:chOff x="0" y="0"/>
            <a:chExt cx="1764111" cy="508000"/>
          </a:xfrm>
        </p:grpSpPr>
        <p:sp>
          <p:nvSpPr>
            <p:cNvPr name="Freeform 4" id="4"/>
            <p:cNvSpPr/>
            <p:nvPr/>
          </p:nvSpPr>
          <p:spPr>
            <a:xfrm>
              <a:off x="0" y="215900"/>
              <a:ext cx="1468201" cy="76200"/>
            </a:xfrm>
            <a:custGeom>
              <a:avLst/>
              <a:gdLst/>
              <a:ahLst/>
              <a:cxnLst/>
              <a:rect r="r" b="b" t="t" l="l"/>
              <a:pathLst>
                <a:path h="76200" w="1468201">
                  <a:moveTo>
                    <a:pt x="0" y="0"/>
                  </a:moveTo>
                  <a:lnTo>
                    <a:pt x="1468201" y="0"/>
                  </a:lnTo>
                  <a:lnTo>
                    <a:pt x="146820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EDEADE"/>
            </a:solidFill>
          </p:spPr>
        </p:sp>
        <p:sp>
          <p:nvSpPr>
            <p:cNvPr name="Freeform 5" id="5"/>
            <p:cNvSpPr/>
            <p:nvPr/>
          </p:nvSpPr>
          <p:spPr>
            <a:xfrm>
              <a:off x="138946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EDEADE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679167" y="0"/>
            <a:ext cx="7608833" cy="10287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28700" y="1239678"/>
            <a:ext cx="3117403" cy="371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69"/>
              </a:lnSpc>
            </a:pPr>
            <a:r>
              <a:rPr lang="en-US" sz="2557">
                <a:solidFill>
                  <a:srgbClr val="FFFFFF"/>
                </a:solidFill>
                <a:latin typeface="Open Sauce SemiBold"/>
              </a:rPr>
              <a:t>Meta Visit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28700" y="3901360"/>
            <a:ext cx="8115300" cy="3184624"/>
            <a:chOff x="0" y="0"/>
            <a:chExt cx="10820400" cy="424616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3161386"/>
              <a:ext cx="10820400" cy="10847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25"/>
                </a:lnSpc>
              </a:pPr>
              <a:r>
                <a:rPr lang="en-US" sz="2375">
                  <a:solidFill>
                    <a:srgbClr val="FFFFFF"/>
                  </a:solidFill>
                  <a:latin typeface="Open Sauce Light Bold"/>
                </a:rPr>
                <a:t>November 20,  2021</a:t>
              </a:r>
            </a:p>
            <a:p>
              <a:pPr>
                <a:lnSpc>
                  <a:spcPts val="3325"/>
                </a:lnSpc>
              </a:pPr>
              <a:r>
                <a:rPr lang="en-US" sz="2375">
                  <a:solidFill>
                    <a:srgbClr val="FFFFFF"/>
                  </a:solidFill>
                  <a:latin typeface="Open Sauce Light Bold"/>
                </a:rPr>
                <a:t>Nadia Hazar, Vinay Lohana, Jeongmin Lee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0"/>
              <a:ext cx="10820400" cy="243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199"/>
                </a:lnSpc>
              </a:pPr>
              <a:r>
                <a:rPr lang="en-US" sz="5999">
                  <a:solidFill>
                    <a:srgbClr val="FFFFFF"/>
                  </a:solidFill>
                  <a:latin typeface="Open Sauce SemiBold Bold"/>
                </a:rPr>
                <a:t>Succesful Business Model for Meta-Visit 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9139237" y="-6657529"/>
            <a:ext cx="9525" cy="16230600"/>
          </a:xfrm>
          <a:prstGeom prst="rect">
            <a:avLst/>
          </a:prstGeom>
          <a:solidFill>
            <a:srgbClr val="EDEADE"/>
          </a:solidFill>
        </p:spPr>
      </p:sp>
      <p:sp>
        <p:nvSpPr>
          <p:cNvPr name="AutoShape 3" id="3"/>
          <p:cNvSpPr/>
          <p:nvPr/>
        </p:nvSpPr>
        <p:spPr>
          <a:xfrm rot="-5400000">
            <a:off x="9139237" y="-4035253"/>
            <a:ext cx="9525" cy="16230600"/>
          </a:xfrm>
          <a:prstGeom prst="rect">
            <a:avLst/>
          </a:prstGeom>
          <a:solidFill>
            <a:srgbClr val="EDEADE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028700" y="9608150"/>
            <a:ext cx="518740" cy="149378"/>
            <a:chOff x="0" y="0"/>
            <a:chExt cx="1764111" cy="508000"/>
          </a:xfrm>
        </p:grpSpPr>
        <p:sp>
          <p:nvSpPr>
            <p:cNvPr name="Freeform 5" id="5"/>
            <p:cNvSpPr/>
            <p:nvPr/>
          </p:nvSpPr>
          <p:spPr>
            <a:xfrm>
              <a:off x="0" y="215900"/>
              <a:ext cx="1468201" cy="76200"/>
            </a:xfrm>
            <a:custGeom>
              <a:avLst/>
              <a:gdLst/>
              <a:ahLst/>
              <a:cxnLst/>
              <a:rect r="r" b="b" t="t" l="l"/>
              <a:pathLst>
                <a:path h="76200" w="1468201">
                  <a:moveTo>
                    <a:pt x="0" y="0"/>
                  </a:moveTo>
                  <a:lnTo>
                    <a:pt x="1468201" y="0"/>
                  </a:lnTo>
                  <a:lnTo>
                    <a:pt x="146820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EDEADE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138946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EDEADE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949473" y="2120742"/>
            <a:ext cx="10389054" cy="7137558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14817" y="529471"/>
            <a:ext cx="16230600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80"/>
              </a:lnSpc>
            </a:pPr>
            <a:r>
              <a:rPr lang="en-US" sz="8317">
                <a:solidFill>
                  <a:srgbClr val="423F39"/>
                </a:solidFill>
                <a:latin typeface="Open Sauce SemiBold Bold"/>
              </a:rPr>
              <a:t>Gave birth Last 5 Years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9139237" y="-6945010"/>
            <a:ext cx="9525" cy="16230600"/>
          </a:xfrm>
          <a:prstGeom prst="rect">
            <a:avLst/>
          </a:prstGeom>
          <a:solidFill>
            <a:srgbClr val="423F39"/>
          </a:solidFill>
        </p:spPr>
      </p:sp>
      <p:sp>
        <p:nvSpPr>
          <p:cNvPr name="AutoShape 3" id="3"/>
          <p:cNvSpPr/>
          <p:nvPr/>
        </p:nvSpPr>
        <p:spPr>
          <a:xfrm rot="-5400000">
            <a:off x="6067213" y="34787"/>
            <a:ext cx="9525" cy="10086550"/>
          </a:xfrm>
          <a:prstGeom prst="rect">
            <a:avLst/>
          </a:prstGeom>
          <a:solidFill>
            <a:srgbClr val="423F39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35168" t="13989" r="40563" b="0"/>
          <a:stretch>
            <a:fillRect/>
          </a:stretch>
        </p:blipFill>
        <p:spPr>
          <a:xfrm flipH="false" flipV="false" rot="0">
            <a:off x="12045436" y="1477996"/>
            <a:ext cx="5213864" cy="7992051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028700" y="1477996"/>
            <a:ext cx="7339534" cy="1882708"/>
            <a:chOff x="0" y="0"/>
            <a:chExt cx="9786046" cy="251027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985132"/>
              <a:ext cx="9786046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423F39"/>
                  </a:solidFill>
                  <a:latin typeface="Open Sauce SemiBold"/>
                </a:rPr>
                <a:t>Physician Shortage problem in B.C.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9786046" cy="1778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560"/>
                </a:lnSpc>
              </a:pPr>
              <a:r>
                <a:rPr lang="en-US" sz="8799">
                  <a:solidFill>
                    <a:srgbClr val="423F39"/>
                  </a:solidFill>
                  <a:latin typeface="Open Sauce SemiBold Bold"/>
                </a:rPr>
                <a:t>Introduction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570787" y="5729510"/>
            <a:ext cx="3573213" cy="2821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423F39"/>
                </a:solidFill>
                <a:latin typeface="Open Sauce Light"/>
              </a:rPr>
              <a:t>Physicians have to find and lease their own space, hire their own staff and source their own equipment and supplies; most spend many hours running their business and some have little desire to do so, preferring to solely focus on practicing medicine.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729510"/>
            <a:ext cx="3554191" cy="1564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423F39"/>
                </a:solidFill>
                <a:latin typeface="Open Sauce Light"/>
              </a:rPr>
              <a:t>Frontline healthcare workers and administrators alike point to a significant issue of the ongoing family doctor shortage in British Columbia. 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28700" y="9320669"/>
            <a:ext cx="518740" cy="149378"/>
            <a:chOff x="0" y="0"/>
            <a:chExt cx="1764111" cy="508000"/>
          </a:xfrm>
        </p:grpSpPr>
        <p:sp>
          <p:nvSpPr>
            <p:cNvPr name="Freeform 11" id="11"/>
            <p:cNvSpPr/>
            <p:nvPr/>
          </p:nvSpPr>
          <p:spPr>
            <a:xfrm>
              <a:off x="0" y="215900"/>
              <a:ext cx="1468201" cy="76200"/>
            </a:xfrm>
            <a:custGeom>
              <a:avLst/>
              <a:gdLst/>
              <a:ahLst/>
              <a:cxnLst/>
              <a:rect r="r" b="b" t="t" l="l"/>
              <a:pathLst>
                <a:path h="76200" w="1468201">
                  <a:moveTo>
                    <a:pt x="0" y="0"/>
                  </a:moveTo>
                  <a:lnTo>
                    <a:pt x="1468201" y="0"/>
                  </a:lnTo>
                  <a:lnTo>
                    <a:pt x="146820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423F39"/>
            </a:solidFill>
          </p:spPr>
        </p:sp>
        <p:sp>
          <p:nvSpPr>
            <p:cNvPr name="Freeform 12" id="12"/>
            <p:cNvSpPr/>
            <p:nvPr/>
          </p:nvSpPr>
          <p:spPr>
            <a:xfrm>
              <a:off x="138946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423F39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9139237" y="-6945010"/>
            <a:ext cx="9525" cy="16230600"/>
          </a:xfrm>
          <a:prstGeom prst="rect">
            <a:avLst/>
          </a:prstGeom>
          <a:solidFill>
            <a:srgbClr val="423F39"/>
          </a:solidFill>
        </p:spPr>
      </p:sp>
      <p:sp>
        <p:nvSpPr>
          <p:cNvPr name="AutoShape 3" id="3"/>
          <p:cNvSpPr/>
          <p:nvPr/>
        </p:nvSpPr>
        <p:spPr>
          <a:xfrm rot="-5400000">
            <a:off x="9139237" y="-4870060"/>
            <a:ext cx="9525" cy="16230600"/>
          </a:xfrm>
          <a:prstGeom prst="rect">
            <a:avLst/>
          </a:prstGeom>
          <a:solidFill>
            <a:srgbClr val="423F39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028700" y="9320669"/>
            <a:ext cx="518740" cy="149378"/>
            <a:chOff x="0" y="0"/>
            <a:chExt cx="1764111" cy="508000"/>
          </a:xfrm>
        </p:grpSpPr>
        <p:sp>
          <p:nvSpPr>
            <p:cNvPr name="Freeform 5" id="5"/>
            <p:cNvSpPr/>
            <p:nvPr/>
          </p:nvSpPr>
          <p:spPr>
            <a:xfrm>
              <a:off x="0" y="215900"/>
              <a:ext cx="1468201" cy="76200"/>
            </a:xfrm>
            <a:custGeom>
              <a:avLst/>
              <a:gdLst/>
              <a:ahLst/>
              <a:cxnLst/>
              <a:rect r="r" b="b" t="t" l="l"/>
              <a:pathLst>
                <a:path h="76200" w="1468201">
                  <a:moveTo>
                    <a:pt x="0" y="0"/>
                  </a:moveTo>
                  <a:lnTo>
                    <a:pt x="1468201" y="0"/>
                  </a:lnTo>
                  <a:lnTo>
                    <a:pt x="146820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423F39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138946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423F39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477996"/>
            <a:ext cx="13806474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0"/>
              </a:lnSpc>
            </a:pPr>
            <a:r>
              <a:rPr lang="en-US" sz="8799">
                <a:solidFill>
                  <a:srgbClr val="423F39"/>
                </a:solidFill>
                <a:latin typeface="Open Sauce SemiBold Bold"/>
              </a:rPr>
              <a:t>Identifying Power Users 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28700" y="3600395"/>
            <a:ext cx="8022743" cy="766393"/>
            <a:chOff x="0" y="0"/>
            <a:chExt cx="10696991" cy="102185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10696991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423F39"/>
                  </a:solidFill>
                  <a:latin typeface="Open Sauce SemiBold"/>
                </a:rPr>
                <a:t>Age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25617"/>
              <a:ext cx="10696991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423F39"/>
                  </a:solidFill>
                  <a:latin typeface="Open Sauce Light"/>
                </a:rPr>
                <a:t>The higher the age, the higher the probability of being a power user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4777315"/>
            <a:ext cx="8022743" cy="766393"/>
            <a:chOff x="0" y="0"/>
            <a:chExt cx="10696991" cy="102185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10696991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423F39"/>
                  </a:solidFill>
                  <a:latin typeface="Open Sauce SemiBold"/>
                </a:rPr>
                <a:t>Preceived Health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625617"/>
              <a:ext cx="10696991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423F39"/>
                  </a:solidFill>
                  <a:latin typeface="Open Sauce Light"/>
                </a:rPr>
                <a:t>The higher the age, the higher the probability of being a power user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6026201"/>
            <a:ext cx="8022743" cy="766393"/>
            <a:chOff x="0" y="0"/>
            <a:chExt cx="10696991" cy="102185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47625"/>
              <a:ext cx="10696991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423F39"/>
                  </a:solidFill>
                  <a:latin typeface="Open Sauce SemiBold"/>
                </a:rPr>
                <a:t>Repetitive Strain injuries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625617"/>
              <a:ext cx="10696991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423F39"/>
                  </a:solidFill>
                  <a:latin typeface="Open Sauce Light"/>
                </a:rPr>
                <a:t>On the Job Injuries are more probable in being a power user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7206600"/>
            <a:ext cx="8022743" cy="1080718"/>
            <a:chOff x="0" y="0"/>
            <a:chExt cx="10696991" cy="1440957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47625"/>
              <a:ext cx="10696991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423F39"/>
                  </a:solidFill>
                  <a:latin typeface="Open Sauce SemiBold"/>
                </a:rPr>
                <a:t>Gave Birth Last 5 Years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625617"/>
              <a:ext cx="10696991" cy="815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520"/>
                </a:lnSpc>
              </a:pPr>
              <a:r>
                <a:rPr lang="en-US" sz="1800">
                  <a:solidFill>
                    <a:srgbClr val="423F39"/>
                  </a:solidFill>
                  <a:latin typeface="Open Sauce Light"/>
                </a:rPr>
                <a:t>If they have given birth in the last t5 years, the chances of being power users increases.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CB0E3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9139237" y="-6945010"/>
            <a:ext cx="9525" cy="16230600"/>
          </a:xfrm>
          <a:prstGeom prst="rect">
            <a:avLst/>
          </a:prstGeom>
          <a:solidFill>
            <a:srgbClr val="EDEADE"/>
          </a:solidFill>
        </p:spPr>
      </p:sp>
      <p:sp>
        <p:nvSpPr>
          <p:cNvPr name="AutoShape 3" id="3"/>
          <p:cNvSpPr/>
          <p:nvPr/>
        </p:nvSpPr>
        <p:spPr>
          <a:xfrm rot="-5400000">
            <a:off x="5134693" y="-318190"/>
            <a:ext cx="9525" cy="8221511"/>
          </a:xfrm>
          <a:prstGeom prst="rect">
            <a:avLst/>
          </a:prstGeom>
          <a:solidFill>
            <a:srgbClr val="EDEADE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028700" y="1484559"/>
            <a:ext cx="13099568" cy="2535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80"/>
              </a:lnSpc>
            </a:pPr>
            <a:r>
              <a:rPr lang="en-US" sz="8317">
                <a:solidFill>
                  <a:srgbClr val="EDEADE"/>
                </a:solidFill>
                <a:latin typeface="Open Sauce SemiBold Bold"/>
              </a:rPr>
              <a:t>Financial Impact of Using Virtual Care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139238" y="4808284"/>
            <a:ext cx="9525" cy="594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459314"/>
            <a:ext cx="16230600" cy="4317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799">
                <a:solidFill>
                  <a:srgbClr val="000000"/>
                </a:solidFill>
                <a:latin typeface="Open Sauce Light Bold"/>
              </a:rPr>
              <a:t>Telehealth GP Individual counseling:</a:t>
            </a:r>
            <a:r>
              <a:rPr lang="en-US" sz="1200">
                <a:solidFill>
                  <a:srgbClr val="000000"/>
                </a:solidFill>
                <a:latin typeface="Arimo Bold"/>
              </a:rPr>
              <a:t> $65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uce Light Bold"/>
              </a:rPr>
              <a:t>General Physicians</a:t>
            </a:r>
            <a:r>
              <a:rPr lang="en-US" sz="2799">
                <a:solidFill>
                  <a:srgbClr val="000000"/>
                </a:solidFill>
                <a:latin typeface="Open Sauce Light Bold"/>
              </a:rPr>
              <a:t> cost (Hiring GP for each session):      $30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uce Light Bold"/>
              </a:rPr>
              <a:t>Contact cost (Mail and glossy brochure production cost):                         $5.30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uce Light Bold"/>
              </a:rPr>
              <a:t>Number of potential contacts (members without an MSP):                       120,000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uce Light Bold"/>
              </a:rPr>
              <a:t>Estimated average contribution per MV D2C session purchase:               $35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164296" y="4884484"/>
            <a:ext cx="14297028" cy="3091732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904875"/>
            <a:ext cx="10355610" cy="1178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88"/>
              </a:lnSpc>
            </a:pPr>
            <a:r>
              <a:rPr lang="en-US" sz="6920">
                <a:solidFill>
                  <a:srgbClr val="000000"/>
                </a:solidFill>
                <a:latin typeface="Open Sauce SemiBold"/>
              </a:rPr>
              <a:t>Profit and Cost Analysis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9139237" y="-6945010"/>
            <a:ext cx="9525" cy="16230600"/>
          </a:xfrm>
          <a:prstGeom prst="rect">
            <a:avLst/>
          </a:prstGeom>
          <a:solidFill>
            <a:srgbClr val="423F39"/>
          </a:solidFill>
        </p:spPr>
      </p:sp>
      <p:sp>
        <p:nvSpPr>
          <p:cNvPr name="AutoShape 3" id="3"/>
          <p:cNvSpPr/>
          <p:nvPr/>
        </p:nvSpPr>
        <p:spPr>
          <a:xfrm rot="-5400000">
            <a:off x="9139237" y="-3566826"/>
            <a:ext cx="9525" cy="16230600"/>
          </a:xfrm>
          <a:prstGeom prst="rect">
            <a:avLst/>
          </a:prstGeom>
          <a:solidFill>
            <a:srgbClr val="423F39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15870" r="0" b="33582"/>
          <a:stretch>
            <a:fillRect/>
          </a:stretch>
        </p:blipFill>
        <p:spPr>
          <a:xfrm flipH="false" flipV="false" rot="0">
            <a:off x="1028700" y="5143500"/>
            <a:ext cx="16230600" cy="4337891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1028700" y="1447313"/>
            <a:ext cx="16536694" cy="2489731"/>
            <a:chOff x="0" y="0"/>
            <a:chExt cx="22048926" cy="33196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696918"/>
              <a:ext cx="22048926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>
                  <a:solidFill>
                    <a:srgbClr val="423F39"/>
                  </a:solidFill>
                  <a:latin typeface="Open Sauce SemiBold"/>
                </a:rPr>
                <a:t>An overview of the predictors that have significant predictive effects: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9525"/>
              <a:ext cx="22048926" cy="2447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400"/>
                </a:lnSpc>
              </a:pPr>
              <a:r>
                <a:rPr lang="en-US" sz="12000">
                  <a:solidFill>
                    <a:srgbClr val="423F39"/>
                  </a:solidFill>
                  <a:latin typeface="Open Sauce SemiBold Bold"/>
                </a:rPr>
                <a:t>Important Predictors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9139237" y="-6945010"/>
            <a:ext cx="9525" cy="16230600"/>
          </a:xfrm>
          <a:prstGeom prst="rect">
            <a:avLst/>
          </a:prstGeom>
          <a:solidFill>
            <a:srgbClr val="EDEADE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28700" y="9320669"/>
            <a:ext cx="518740" cy="149378"/>
            <a:chOff x="0" y="0"/>
            <a:chExt cx="1764111" cy="508000"/>
          </a:xfrm>
        </p:grpSpPr>
        <p:sp>
          <p:nvSpPr>
            <p:cNvPr name="Freeform 4" id="4"/>
            <p:cNvSpPr/>
            <p:nvPr/>
          </p:nvSpPr>
          <p:spPr>
            <a:xfrm>
              <a:off x="0" y="215900"/>
              <a:ext cx="1468201" cy="76200"/>
            </a:xfrm>
            <a:custGeom>
              <a:avLst/>
              <a:gdLst/>
              <a:ahLst/>
              <a:cxnLst/>
              <a:rect r="r" b="b" t="t" l="l"/>
              <a:pathLst>
                <a:path h="76200" w="1468201">
                  <a:moveTo>
                    <a:pt x="0" y="0"/>
                  </a:moveTo>
                  <a:lnTo>
                    <a:pt x="1468201" y="0"/>
                  </a:lnTo>
                  <a:lnTo>
                    <a:pt x="146820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EDEADE"/>
            </a:solidFill>
          </p:spPr>
        </p:sp>
        <p:sp>
          <p:nvSpPr>
            <p:cNvPr name="Freeform 5" id="5"/>
            <p:cNvSpPr/>
            <p:nvPr/>
          </p:nvSpPr>
          <p:spPr>
            <a:xfrm>
              <a:off x="138946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EDEADE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973360" y="1581093"/>
            <a:ext cx="10341280" cy="7124815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28700" y="1484559"/>
            <a:ext cx="9032477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80"/>
              </a:lnSpc>
            </a:pPr>
            <a:r>
              <a:rPr lang="en-US" sz="8317">
                <a:solidFill>
                  <a:srgbClr val="423F39"/>
                </a:solidFill>
                <a:latin typeface="Open Sauce SemiBold Bold"/>
              </a:rPr>
              <a:t>Age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9139237" y="-6945010"/>
            <a:ext cx="9525" cy="16230600"/>
          </a:xfrm>
          <a:prstGeom prst="rect">
            <a:avLst/>
          </a:prstGeom>
          <a:solidFill>
            <a:srgbClr val="EDEADE"/>
          </a:solidFill>
        </p:spPr>
      </p:sp>
      <p:sp>
        <p:nvSpPr>
          <p:cNvPr name="AutoShape 3" id="3"/>
          <p:cNvSpPr/>
          <p:nvPr/>
        </p:nvSpPr>
        <p:spPr>
          <a:xfrm rot="-5400000">
            <a:off x="9139237" y="-4322735"/>
            <a:ext cx="9525" cy="16230600"/>
          </a:xfrm>
          <a:prstGeom prst="rect">
            <a:avLst/>
          </a:prstGeom>
          <a:solidFill>
            <a:srgbClr val="EDEADE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028700" y="9320669"/>
            <a:ext cx="518740" cy="149378"/>
            <a:chOff x="0" y="0"/>
            <a:chExt cx="1764111" cy="508000"/>
          </a:xfrm>
        </p:grpSpPr>
        <p:sp>
          <p:nvSpPr>
            <p:cNvPr name="Freeform 5" id="5"/>
            <p:cNvSpPr/>
            <p:nvPr/>
          </p:nvSpPr>
          <p:spPr>
            <a:xfrm>
              <a:off x="0" y="215900"/>
              <a:ext cx="1468201" cy="76200"/>
            </a:xfrm>
            <a:custGeom>
              <a:avLst/>
              <a:gdLst/>
              <a:ahLst/>
              <a:cxnLst/>
              <a:rect r="r" b="b" t="t" l="l"/>
              <a:pathLst>
                <a:path h="76200" w="1468201">
                  <a:moveTo>
                    <a:pt x="0" y="0"/>
                  </a:moveTo>
                  <a:lnTo>
                    <a:pt x="1468201" y="0"/>
                  </a:lnTo>
                  <a:lnTo>
                    <a:pt x="146820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EDEADE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138946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EDEADE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990623" y="1575778"/>
            <a:ext cx="10306754" cy="7135445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14817" y="241990"/>
            <a:ext cx="16230600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80"/>
              </a:lnSpc>
            </a:pPr>
            <a:r>
              <a:rPr lang="en-US" sz="8317">
                <a:solidFill>
                  <a:srgbClr val="423F39"/>
                </a:solidFill>
                <a:latin typeface="Open Sauce SemiBold Bold"/>
              </a:rPr>
              <a:t>Perceived Health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9139237" y="-6945010"/>
            <a:ext cx="9525" cy="16230600"/>
          </a:xfrm>
          <a:prstGeom prst="rect">
            <a:avLst/>
          </a:prstGeom>
          <a:solidFill>
            <a:srgbClr val="EDEADE"/>
          </a:solidFill>
        </p:spPr>
      </p:sp>
      <p:sp>
        <p:nvSpPr>
          <p:cNvPr name="AutoShape 3" id="3"/>
          <p:cNvSpPr/>
          <p:nvPr/>
        </p:nvSpPr>
        <p:spPr>
          <a:xfrm rot="-5400000">
            <a:off x="9139237" y="-4322735"/>
            <a:ext cx="9525" cy="16230600"/>
          </a:xfrm>
          <a:prstGeom prst="rect">
            <a:avLst/>
          </a:prstGeom>
          <a:solidFill>
            <a:srgbClr val="EDEADE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028700" y="9320669"/>
            <a:ext cx="518740" cy="149378"/>
            <a:chOff x="0" y="0"/>
            <a:chExt cx="1764111" cy="508000"/>
          </a:xfrm>
        </p:grpSpPr>
        <p:sp>
          <p:nvSpPr>
            <p:cNvPr name="Freeform 5" id="5"/>
            <p:cNvSpPr/>
            <p:nvPr/>
          </p:nvSpPr>
          <p:spPr>
            <a:xfrm>
              <a:off x="0" y="215900"/>
              <a:ext cx="1468201" cy="76200"/>
            </a:xfrm>
            <a:custGeom>
              <a:avLst/>
              <a:gdLst/>
              <a:ahLst/>
              <a:cxnLst/>
              <a:rect r="r" b="b" t="t" l="l"/>
              <a:pathLst>
                <a:path h="76200" w="1468201">
                  <a:moveTo>
                    <a:pt x="0" y="0"/>
                  </a:moveTo>
                  <a:lnTo>
                    <a:pt x="1468201" y="0"/>
                  </a:lnTo>
                  <a:lnTo>
                    <a:pt x="1468201" y="76200"/>
                  </a:lnTo>
                  <a:lnTo>
                    <a:pt x="0" y="76200"/>
                  </a:lnTo>
                  <a:close/>
                </a:path>
              </a:pathLst>
            </a:custGeom>
            <a:solidFill>
              <a:srgbClr val="EDEADE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1389461" y="1270"/>
              <a:ext cx="374650" cy="505460"/>
            </a:xfrm>
            <a:custGeom>
              <a:avLst/>
              <a:gdLst/>
              <a:ahLst/>
              <a:cxnLst/>
              <a:rect r="r" b="b" t="t" l="l"/>
              <a:pathLst>
                <a:path h="505460" w="374650">
                  <a:moveTo>
                    <a:pt x="0" y="505460"/>
                  </a:moveTo>
                  <a:lnTo>
                    <a:pt x="0" y="0"/>
                  </a:lnTo>
                  <a:lnTo>
                    <a:pt x="374650" y="252730"/>
                  </a:lnTo>
                  <a:close/>
                </a:path>
              </a:pathLst>
            </a:custGeom>
            <a:solidFill>
              <a:srgbClr val="EDEADE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172573" y="1931020"/>
            <a:ext cx="10337128" cy="7130143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14817" y="241990"/>
            <a:ext cx="16230600" cy="253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80"/>
              </a:lnSpc>
            </a:pPr>
            <a:r>
              <a:rPr lang="en-US" sz="8317">
                <a:solidFill>
                  <a:srgbClr val="423F39"/>
                </a:solidFill>
                <a:latin typeface="Open Sauce SemiBold Bold"/>
              </a:rPr>
              <a:t>Repetitive Strain Injuries </a:t>
            </a:r>
          </a:p>
          <a:p>
            <a:pPr>
              <a:lnSpc>
                <a:spcPts val="998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DAEwSbYvmHU</dc:identifier>
  <dcterms:modified xsi:type="dcterms:W3CDTF">2011-08-01T06:04:30Z</dcterms:modified>
  <cp:revision>1</cp:revision>
  <dc:title>Meta Visit</dc:title>
</cp:coreProperties>
</file>

<file path=docProps/thumbnail.jpeg>
</file>